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2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69" r:id="rId11"/>
    <p:sldId id="260" r:id="rId12"/>
    <p:sldId id="270" r:id="rId13"/>
    <p:sldId id="271" r:id="rId14"/>
    <p:sldId id="261" r:id="rId15"/>
    <p:sldId id="25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588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7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16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3NL5RNOWU&amp;t=1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6D4FD3-8622-ED50-D115-333C0275D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C3032-051F-CC18-4F83-8D66E5F8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pPr algn="just"/>
            <a:endParaRPr lang="pt-BR" sz="20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 descr="Captura superior de uma representação de redes com figuras de adesivo.">
            <a:extLst>
              <a:ext uri="{FF2B5EF4-FFF2-40B4-BE49-F238E27FC236}">
                <a16:creationId xmlns:a16="http://schemas.microsoft.com/office/drawing/2014/main" id="{A7526A25-C621-41E7-2ADA-94106B267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3" r="19350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7395F91-9B14-1610-AEA0-387246C6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49" y="1047514"/>
            <a:ext cx="6119131" cy="22023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EAD5175-DC2B-D0AC-F26A-66EA2630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536" y="3690439"/>
            <a:ext cx="3737021" cy="208806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EC93CE2-1612-1C92-D3A5-8BCA578A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557" y="3703296"/>
            <a:ext cx="3894929" cy="20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755721-97F2-2163-9CE6-4176B5F4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pt-BR" b="1" dirty="0">
                <a:latin typeface="Abadi" panose="020B0604020104020204" pitchFamily="34" charset="0"/>
              </a:rPr>
              <a:t>7. Exemplos de práticas de cidadania</a:t>
            </a:r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C0364D3-CA7B-03F5-162B-183867F22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2922134"/>
            <a:ext cx="4457701" cy="276792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37047-ED8B-4294-EF09-9E26AE41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Abadi" panose="020B0604020104020204" pitchFamily="34" charset="0"/>
              </a:rPr>
              <a:t>VOTO - A</a:t>
            </a:r>
            <a:r>
              <a:rPr lang="pt-BR" b="0" i="0" dirty="0">
                <a:effectLst/>
                <a:latin typeface="Abadi" panose="020B0604020104020204" pitchFamily="34" charset="0"/>
              </a:rPr>
              <a:t> principal de várias das formas de </a:t>
            </a:r>
            <a:r>
              <a:rPr lang="pt-BR" b="1" i="0" dirty="0">
                <a:effectLst/>
                <a:latin typeface="Abadi" panose="020B0604020104020204" pitchFamily="34" charset="0"/>
              </a:rPr>
              <a:t>participação política</a:t>
            </a:r>
            <a:r>
              <a:rPr lang="pt-BR" b="0" i="0" dirty="0">
                <a:effectLst/>
                <a:latin typeface="Abadi" panose="020B0604020104020204" pitchFamily="34" charset="0"/>
              </a:rPr>
              <a:t> que um cidadão pode ter.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Abadi" panose="020B0604020104020204" pitchFamily="34" charset="0"/>
              </a:rPr>
              <a:t>Ao votar, o cidadão passa a ter a possibilidade de contribuir para a democracia e de participar das decisões políticas do país.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Abadi" panose="020B0604020104020204" pitchFamily="34" charset="0"/>
              </a:rPr>
              <a:t>O voto também conhecido como </a:t>
            </a:r>
            <a:r>
              <a:rPr lang="pt-BR" b="1" i="0" dirty="0">
                <a:effectLst/>
                <a:latin typeface="Abadi" panose="020B0604020104020204" pitchFamily="34" charset="0"/>
              </a:rPr>
              <a:t>sufrágio</a:t>
            </a:r>
            <a:r>
              <a:rPr lang="pt-BR" b="0" i="0" dirty="0">
                <a:effectLst/>
                <a:latin typeface="Abadi" panose="020B0604020104020204" pitchFamily="34" charset="0"/>
              </a:rPr>
              <a:t>, o voto é o mecanismo que define o resultado de uma eleição, representando a opinião e escolha do eleitor.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30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E656D9-769C-5FF8-F30F-E6ADC5AB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806165"/>
          </a:xfrm>
        </p:spPr>
        <p:txBody>
          <a:bodyPr anchor="b">
            <a:normAutofit/>
          </a:bodyPr>
          <a:lstStyle/>
          <a:p>
            <a:pPr algn="ctr"/>
            <a:r>
              <a:rPr lang="pt-BR" b="1" dirty="0">
                <a:latin typeface="Abadi" panose="020B0604020104020204" pitchFamily="34" charset="0"/>
              </a:rPr>
              <a:t>QUEM PODE VOTAR?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147AC5-F296-D2E4-91EF-B783BF483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92" r="3307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98" name="Straight Connector 9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B1BA3-981C-6974-F9A8-40BEEAFC7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1886232"/>
            <a:ext cx="4460874" cy="3882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0" i="0" dirty="0">
              <a:effectLst/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pt-BR" sz="2400" b="0" i="0" dirty="0">
                <a:effectLst/>
                <a:latin typeface="Abadi" panose="020B0604020104020204" pitchFamily="34" charset="0"/>
              </a:rPr>
              <a:t>Todo </a:t>
            </a:r>
            <a:r>
              <a:rPr lang="pt-BR" sz="2400" b="1" i="0" u="sng" dirty="0">
                <a:effectLst/>
                <a:latin typeface="Abadi" panose="020B0604020104020204" pitchFamily="34" charset="0"/>
              </a:rPr>
              <a:t>cidadão</a:t>
            </a:r>
            <a:r>
              <a:rPr lang="pt-BR" sz="2400" b="0" i="0" dirty="0">
                <a:effectLst/>
                <a:latin typeface="Abadi" panose="020B0604020104020204" pitchFamily="34" charset="0"/>
              </a:rPr>
              <a:t> brasileiro alfabetizado, maior de 18 anos e legalmente capaz é </a:t>
            </a:r>
            <a:r>
              <a:rPr lang="pt-BR" sz="2400" b="1" i="0" dirty="0">
                <a:effectLst/>
                <a:latin typeface="Abadi" panose="020B0604020104020204" pitchFamily="34" charset="0"/>
              </a:rPr>
              <a:t>obrigado</a:t>
            </a:r>
            <a:r>
              <a:rPr lang="pt-BR" sz="2400" b="0" i="0" dirty="0">
                <a:effectLst/>
                <a:latin typeface="Abadi" panose="020B0604020104020204" pitchFamily="34" charset="0"/>
              </a:rPr>
              <a:t> a votar. O voto é </a:t>
            </a:r>
            <a:r>
              <a:rPr lang="pt-BR" sz="2400" b="1" i="0" dirty="0">
                <a:effectLst/>
                <a:latin typeface="Abadi" panose="020B0604020104020204" pitchFamily="34" charset="0"/>
              </a:rPr>
              <a:t>facultativo</a:t>
            </a:r>
            <a:r>
              <a:rPr lang="pt-BR" sz="2400" b="0" i="0" dirty="0">
                <a:effectLst/>
                <a:latin typeface="Abadi" panose="020B0604020104020204" pitchFamily="34" charset="0"/>
              </a:rPr>
              <a:t> para os eleitores analfabetos, os maiores de 70 anos, e os que têm entre 16 e 18 anos.</a:t>
            </a:r>
            <a:endParaRPr lang="pt-BR" sz="2400" dirty="0">
              <a:latin typeface="Abadi" panose="020B0604020104020204" pitchFamily="34" charset="0"/>
            </a:endParaRPr>
          </a:p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8A60D4-CC57-5054-72AD-6136FA5B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Alistamento eleitoral</a:t>
            </a:r>
            <a:endParaRPr lang="pt-B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2875F-1C0C-C550-59C3-14468562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i="0" dirty="0">
                <a:effectLst/>
                <a:latin typeface="Abadi" panose="020B0604020104020204" pitchFamily="34" charset="0"/>
              </a:rPr>
              <a:t>Para votar o cidadão deve ter um registro no Tribunal Eleitoral da sua região (</a:t>
            </a:r>
            <a:r>
              <a:rPr lang="pt-BR" sz="2400" i="0" dirty="0" err="1">
                <a:effectLst/>
                <a:latin typeface="Abadi" panose="020B0604020104020204" pitchFamily="34" charset="0"/>
              </a:rPr>
              <a:t>Ex</a:t>
            </a:r>
            <a:r>
              <a:rPr lang="pt-BR" sz="2400" i="0" dirty="0">
                <a:effectLst/>
                <a:latin typeface="Abadi" panose="020B0604020104020204" pitchFamily="34" charset="0"/>
              </a:rPr>
              <a:t>: TRE-BA) e ser portador de um Título de Eleitor.</a:t>
            </a:r>
          </a:p>
          <a:p>
            <a:pPr marL="0" indent="0">
              <a:buNone/>
            </a:pPr>
            <a:endParaRPr lang="pt-BR" sz="2400" i="0" dirty="0"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F0CB37-AD70-618E-78CE-9CF9A26B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382130"/>
            <a:ext cx="6113812" cy="4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1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79F43E-61E7-34ED-04B3-A93CD9FD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Voto no brasil</a:t>
            </a:r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CB92CF-528A-5610-B3D1-D3B62E81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4" r="4" b="4"/>
          <a:stretch/>
        </p:blipFill>
        <p:spPr>
          <a:xfrm>
            <a:off x="540000" y="540033"/>
            <a:ext cx="3337200" cy="2890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DFE00C-6D3F-654B-F1E8-999797FBE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0964"/>
          <a:stretch/>
        </p:blipFill>
        <p:spPr>
          <a:xfrm>
            <a:off x="540000" y="3427200"/>
            <a:ext cx="3337200" cy="2890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EA98A0-A1E3-A02B-F2E5-B02CDC993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6" r="11592" b="-4"/>
          <a:stretch/>
        </p:blipFill>
        <p:spPr>
          <a:xfrm>
            <a:off x="3873600" y="540033"/>
            <a:ext cx="3337200" cy="2890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C8CF0DCE-E4D1-2D03-4041-53B629FDF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88" r="7563" b="-1"/>
          <a:stretch/>
        </p:blipFill>
        <p:spPr>
          <a:xfrm>
            <a:off x="3873600" y="3427200"/>
            <a:ext cx="3337200" cy="28908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34A5D-9CDE-98E8-1C1A-8C606AE7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50" y="2759076"/>
            <a:ext cx="3884962" cy="300989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-BR" sz="1600" i="0" dirty="0">
                <a:effectLst/>
                <a:latin typeface="Abadi" panose="020B0604020104020204" pitchFamily="34" charset="0"/>
              </a:rPr>
              <a:t>Desde a Constituição Federal de 1988, o Brasil admite o voto universal, ou seja, o direito que todo o cidadão brasileiro (que esteja dentro das normas preestabelecidas) VOTAR.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1600" i="0" dirty="0">
                <a:effectLst/>
                <a:latin typeface="Abadi" panose="020B0604020104020204" pitchFamily="34" charset="0"/>
              </a:rPr>
              <a:t>Atualmente, ao contrário de outrora, </a:t>
            </a:r>
            <a:r>
              <a:rPr lang="pt-BR" sz="1600" b="1" i="0" u="sng" dirty="0">
                <a:effectLst/>
                <a:latin typeface="Abadi" panose="020B0604020104020204" pitchFamily="34" charset="0"/>
              </a:rPr>
              <a:t>mulheres e analfabetos </a:t>
            </a:r>
            <a:r>
              <a:rPr lang="pt-BR" sz="1600" i="0" dirty="0">
                <a:effectLst/>
                <a:latin typeface="Abadi" panose="020B0604020104020204" pitchFamily="34" charset="0"/>
              </a:rPr>
              <a:t>também têm o direito ao voto, conquista esta adquirida com a Constituição de 1988.</a:t>
            </a:r>
          </a:p>
          <a:p>
            <a:pPr marL="0" indent="0">
              <a:lnSpc>
                <a:spcPct val="115000"/>
              </a:lnSpc>
              <a:buNone/>
            </a:pPr>
            <a:endParaRPr lang="pt-BR" sz="1600" i="0" dirty="0">
              <a:effectLst/>
              <a:latin typeface="Abadi" panose="020B0604020104020204" pitchFamily="34" charset="0"/>
            </a:endParaRPr>
          </a:p>
          <a:p>
            <a:pPr>
              <a:lnSpc>
                <a:spcPct val="115000"/>
              </a:lnSpc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838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292E9-9D41-BF55-BF3A-C4918BFD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anchor="ctr">
            <a:normAutofit/>
          </a:bodyPr>
          <a:lstStyle/>
          <a:p>
            <a:pPr algn="ctr"/>
            <a:r>
              <a:rPr lang="pt-BR" sz="2600" b="1"/>
              <a:t>Regularidade eleitoral como requisito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CFADE2-B82F-9FE2-89FA-B1F8E595C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3" y="540000"/>
            <a:ext cx="6107460" cy="2303213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-BR" sz="4200" dirty="0">
                <a:latin typeface="Abadi" panose="020B0604020104020204" pitchFamily="34" charset="0"/>
              </a:rPr>
              <a:t>Ingressar em universidades publicas;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4200" dirty="0">
                <a:latin typeface="Abadi" panose="020B0604020104020204" pitchFamily="34" charset="0"/>
              </a:rPr>
              <a:t>Se inscrever ou tomar posse em concurso púbico;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4200" dirty="0">
                <a:latin typeface="Abadi" panose="020B0604020104020204" pitchFamily="34" charset="0"/>
              </a:rPr>
              <a:t>Emitir passaporte;</a:t>
            </a:r>
          </a:p>
          <a:p>
            <a:pPr marL="0" indent="0">
              <a:lnSpc>
                <a:spcPct val="115000"/>
              </a:lnSpc>
              <a:buNone/>
            </a:pPr>
            <a:endParaRPr lang="pt-BR" sz="4200" dirty="0">
              <a:latin typeface="Abadi" panose="020B06040201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1700" dirty="0">
              <a:latin typeface="Abadi" panose="020B06040201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1700" dirty="0">
              <a:latin typeface="Abadi" panose="020B0604020104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br>
              <a:rPr lang="pt-BR" sz="1700" b="0" i="0" dirty="0">
                <a:effectLst/>
                <a:latin typeface="arial" panose="020B0604020202020204" pitchFamily="34" charset="0"/>
              </a:rPr>
            </a:br>
            <a:endParaRPr lang="pt-BR" sz="17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9946142-1F93-8088-9961-56D931CF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7" y="2950029"/>
            <a:ext cx="3119104" cy="33679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60EE6F-CB5A-5D40-3B7F-9A8A2C83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11" y="3429000"/>
            <a:ext cx="3524400" cy="2889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6B529E-0B41-EA6E-37E6-19948A5A2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29" y="3429000"/>
            <a:ext cx="3917571" cy="2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2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E51CF-868D-DEB2-3EFB-FD2AA1F8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você faz a diferença!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203BB5-8C57-9B03-2524-7ED12C24C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486" y="1790700"/>
            <a:ext cx="9500678" cy="3978275"/>
          </a:xfrm>
        </p:spPr>
      </p:pic>
    </p:spTree>
    <p:extLst>
      <p:ext uri="{BB962C8B-B14F-4D97-AF65-F5344CB8AC3E}">
        <p14:creationId xmlns:p14="http://schemas.microsoft.com/office/powerpoint/2010/main" val="358320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8590C-E263-01EF-7503-50D93CA8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latin typeface="Abadi" panose="020B0604020104020204" pitchFamily="34" charset="0"/>
              </a:rPr>
              <a:t>CAMPANHA JOVEM ELEITOR:</a:t>
            </a:r>
            <a:br>
              <a:rPr lang="pt-BR" sz="2000" dirty="0">
                <a:latin typeface="Abadi" panose="020B0604020104020204" pitchFamily="34" charset="0"/>
              </a:rPr>
            </a:br>
            <a:br>
              <a:rPr lang="pt-BR" sz="2000" cap="none" dirty="0">
                <a:latin typeface="Abadi" panose="020B0604020104020204" pitchFamily="34" charset="0"/>
              </a:rPr>
            </a:br>
            <a:r>
              <a:rPr lang="pt-BR" sz="2000" cap="none" dirty="0">
                <a:latin typeface="Abadi" panose="020B0604020104020204" pitchFamily="34" charset="0"/>
                <a:hlinkClick r:id="rId2"/>
              </a:rPr>
              <a:t>https://www.youtube.com/watch?v=cr3nl5rnowu&amp;t=1s</a:t>
            </a:r>
            <a:r>
              <a:rPr lang="pt-BR" sz="2000" cap="none" dirty="0">
                <a:latin typeface="Abadi" panose="020B0604020104020204" pitchFamily="34" charset="0"/>
              </a:rPr>
              <a:t> </a:t>
            </a:r>
            <a:endParaRPr lang="pt-BR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D1B20D-95FE-FC13-4EA7-F7BEBD44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796" y="2254497"/>
            <a:ext cx="5191003" cy="3315796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just"/>
            <a:br>
              <a:rPr lang="pt-BR" sz="16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</a:br>
            <a:br>
              <a:rPr lang="pt-BR" sz="20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</a:br>
            <a:r>
              <a:rPr lang="pt-BR" sz="2000" b="0" i="0" cap="none" dirty="0">
                <a:effectLst/>
                <a:latin typeface="Abadi" panose="020B0604020104020204" pitchFamily="34" charset="0"/>
              </a:rPr>
              <a:t>O Tribunal Regional </a:t>
            </a:r>
            <a:r>
              <a:rPr lang="pt-BR" sz="2000" cap="none" dirty="0">
                <a:latin typeface="Abadi" panose="020B0604020104020204" pitchFamily="34" charset="0"/>
              </a:rPr>
              <a:t>E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leitoral da </a:t>
            </a:r>
            <a:r>
              <a:rPr lang="pt-BR" sz="2000" cap="none" dirty="0">
                <a:latin typeface="Abadi" panose="020B0604020104020204" pitchFamily="34" charset="0"/>
              </a:rPr>
              <a:t>B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ahia – TER-BA, por meio da Escola </a:t>
            </a:r>
            <a:r>
              <a:rPr lang="pt-BR" sz="2000" cap="none" dirty="0">
                <a:latin typeface="Abadi" panose="020B0604020104020204" pitchFamily="34" charset="0"/>
              </a:rPr>
              <a:t>J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udiciária </a:t>
            </a:r>
            <a:r>
              <a:rPr lang="pt-BR" sz="2000" cap="none" dirty="0">
                <a:latin typeface="Abadi" panose="020B0604020104020204" pitchFamily="34" charset="0"/>
              </a:rPr>
              <a:t>E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leitoral - EJE, firmou parceria com a Secretaria da Educação do Estado da </a:t>
            </a:r>
            <a:r>
              <a:rPr lang="pt-BR" sz="2000" cap="none" dirty="0">
                <a:latin typeface="Abadi" panose="020B0604020104020204" pitchFamily="34" charset="0"/>
              </a:rPr>
              <a:t>B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ahia, por meio da Superintendência de Políticas </a:t>
            </a:r>
            <a:r>
              <a:rPr lang="pt-BR" sz="2000" cap="none" dirty="0">
                <a:latin typeface="Abadi" panose="020B0604020104020204" pitchFamily="34" charset="0"/>
              </a:rPr>
              <a:t>P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úblicas para educação básica – SUPED/DIREB, com o intuito de desenvolver as ações do projeto “#</a:t>
            </a:r>
            <a:r>
              <a:rPr lang="pt-BR" sz="2000" b="1" i="0" cap="none" dirty="0" err="1">
                <a:effectLst/>
                <a:latin typeface="Abadi" panose="020B0604020104020204" pitchFamily="34" charset="0"/>
              </a:rPr>
              <a:t>partiumudar</a:t>
            </a:r>
            <a:r>
              <a:rPr lang="pt-BR" sz="2000" b="0" i="0" cap="none" dirty="0">
                <a:effectLst/>
                <a:latin typeface="Abadi" panose="020B0604020104020204" pitchFamily="34" charset="0"/>
              </a:rPr>
              <a:t>”, voltado para os estudantes do ensino médio das unidades escolares da rede estadual selecionadas.</a:t>
            </a:r>
            <a:endParaRPr lang="en-US" sz="2000" dirty="0">
              <a:latin typeface="Abadi" panose="020B06040201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036B80B-269D-4F02-9EF9-A6A4E917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Espaço Reservado para Conteúdo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74D694BE-2407-3097-80C8-04754C33A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59" y="1547968"/>
            <a:ext cx="4452148" cy="37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CE530D-792D-8EBE-9F8B-5A669F9A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1089025"/>
            <a:ext cx="4451349" cy="1532951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err="1"/>
              <a:t>Educação</a:t>
            </a:r>
            <a:r>
              <a:rPr lang="en-US" sz="2200" b="1" dirty="0"/>
              <a:t> e </a:t>
            </a:r>
            <a:r>
              <a:rPr lang="en-US" sz="2200" b="1" dirty="0" err="1"/>
              <a:t>cidadania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 err="1"/>
              <a:t>APOio</a:t>
            </a:r>
            <a:r>
              <a:rPr lang="en-US" sz="2200" dirty="0"/>
              <a:t>: </a:t>
            </a:r>
            <a:r>
              <a:rPr lang="en-US" sz="2200" dirty="0" err="1"/>
              <a:t>Colegiado</a:t>
            </a:r>
            <a:r>
              <a:rPr lang="en-US" sz="2200" dirty="0"/>
              <a:t> do curso de </a:t>
            </a:r>
            <a:r>
              <a:rPr lang="en-US" sz="2200" dirty="0" err="1"/>
              <a:t>direito</a:t>
            </a:r>
            <a:r>
              <a:rPr lang="en-US" sz="2200" dirty="0"/>
              <a:t>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8036B80B-269D-4F02-9EF9-A6A4E917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1CE91AC-6357-9174-4971-F7A5EB2A6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864" y="1759477"/>
            <a:ext cx="4452148" cy="33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6A5661-2CFE-478C-BAC3-729F393F3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4ACAD7-6331-DDB7-DEF8-72FF2268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252663"/>
            <a:ext cx="4457200" cy="2349500"/>
          </a:xfrm>
        </p:spPr>
        <p:txBody>
          <a:bodyPr anchor="ctr">
            <a:normAutofit/>
          </a:bodyPr>
          <a:lstStyle/>
          <a:p>
            <a:pPr algn="ctr"/>
            <a:r>
              <a:rPr lang="pt-BR" b="1" dirty="0">
                <a:latin typeface="Abadi" panose="020B0604020104020204" pitchFamily="34" charset="0"/>
              </a:rPr>
              <a:t>CIDADANIA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7BE8CD-E348-464A-82CC-7EF7AA82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9771" y="649304"/>
            <a:ext cx="913428" cy="1315264"/>
            <a:chOff x="999771" y="649304"/>
            <a:chExt cx="913428" cy="13152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8CC82D2-4C4A-4C67-8483-5199F97B3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999771" y="932104"/>
              <a:ext cx="913428" cy="1032464"/>
              <a:chOff x="999771" y="932104"/>
              <a:chExt cx="913428" cy="103246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D2391D-AA33-4F5E-BD96-B42D93DED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V="1">
                <a:off x="1047457" y="1290386"/>
                <a:ext cx="865742" cy="628383"/>
                <a:chOff x="558167" y="958515"/>
                <a:chExt cx="865742" cy="628383"/>
              </a:xfrm>
              <a:solidFill>
                <a:schemeClr val="accent3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E166DCE-539D-4C74-9C9D-AC000BA2F8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8100000" flipH="1">
                  <a:off x="558167" y="1122160"/>
                  <a:ext cx="464738" cy="464738"/>
                </a:xfrm>
                <a:custGeom>
                  <a:avLst/>
                  <a:gdLst>
                    <a:gd name="connsiteX0" fmla="*/ 446142 w 464738"/>
                    <a:gd name="connsiteY0" fmla="*/ 464738 h 464738"/>
                    <a:gd name="connsiteX1" fmla="*/ 130673 w 464738"/>
                    <a:gd name="connsiteY1" fmla="*/ 334066 h 464738"/>
                    <a:gd name="connsiteX2" fmla="*/ 0 w 464738"/>
                    <a:gd name="connsiteY2" fmla="*/ 18596 h 464738"/>
                    <a:gd name="connsiteX3" fmla="*/ 836 w 464738"/>
                    <a:gd name="connsiteY3" fmla="*/ 1089 h 464738"/>
                    <a:gd name="connsiteX4" fmla="*/ 606 w 464738"/>
                    <a:gd name="connsiteY4" fmla="*/ 859 h 464738"/>
                    <a:gd name="connsiteX5" fmla="*/ 848 w 464738"/>
                    <a:gd name="connsiteY5" fmla="*/ 848 h 464738"/>
                    <a:gd name="connsiteX6" fmla="*/ 859 w 464738"/>
                    <a:gd name="connsiteY6" fmla="*/ 606 h 464738"/>
                    <a:gd name="connsiteX7" fmla="*/ 1089 w 464738"/>
                    <a:gd name="connsiteY7" fmla="*/ 836 h 464738"/>
                    <a:gd name="connsiteX8" fmla="*/ 18596 w 464738"/>
                    <a:gd name="connsiteY8" fmla="*/ 0 h 464738"/>
                    <a:gd name="connsiteX9" fmla="*/ 334066 w 464738"/>
                    <a:gd name="connsiteY9" fmla="*/ 130672 h 464738"/>
                    <a:gd name="connsiteX10" fmla="*/ 464738 w 464738"/>
                    <a:gd name="connsiteY10" fmla="*/ 446142 h 464738"/>
                    <a:gd name="connsiteX11" fmla="*/ 463902 w 464738"/>
                    <a:gd name="connsiteY11" fmla="*/ 463650 h 464738"/>
                    <a:gd name="connsiteX12" fmla="*/ 464132 w 464738"/>
                    <a:gd name="connsiteY12" fmla="*/ 463880 h 464738"/>
                    <a:gd name="connsiteX13" fmla="*/ 463891 w 464738"/>
                    <a:gd name="connsiteY13" fmla="*/ 463892 h 464738"/>
                    <a:gd name="connsiteX14" fmla="*/ 463879 w 464738"/>
                    <a:gd name="connsiteY14" fmla="*/ 464132 h 464738"/>
                    <a:gd name="connsiteX15" fmla="*/ 463650 w 464738"/>
                    <a:gd name="connsiteY15" fmla="*/ 463903 h 4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8" h="464738">
                      <a:moveTo>
                        <a:pt x="446142" y="464738"/>
                      </a:moveTo>
                      <a:cubicBezTo>
                        <a:pt x="331965" y="464738"/>
                        <a:pt x="217787" y="421181"/>
                        <a:pt x="130673" y="334066"/>
                      </a:cubicBezTo>
                      <a:cubicBezTo>
                        <a:pt x="43558" y="246952"/>
                        <a:pt x="1" y="132774"/>
                        <a:pt x="0" y="18596"/>
                      </a:cubicBezTo>
                      <a:lnTo>
                        <a:pt x="836" y="1089"/>
                      </a:lnTo>
                      <a:lnTo>
                        <a:pt x="606" y="859"/>
                      </a:lnTo>
                      <a:lnTo>
                        <a:pt x="848" y="848"/>
                      </a:lnTo>
                      <a:lnTo>
                        <a:pt x="859" y="606"/>
                      </a:lnTo>
                      <a:lnTo>
                        <a:pt x="1089" y="836"/>
                      </a:lnTo>
                      <a:lnTo>
                        <a:pt x="18596" y="0"/>
                      </a:lnTo>
                      <a:cubicBezTo>
                        <a:pt x="132774" y="0"/>
                        <a:pt x="246951" y="43557"/>
                        <a:pt x="334066" y="130672"/>
                      </a:cubicBezTo>
                      <a:cubicBezTo>
                        <a:pt x="421181" y="217787"/>
                        <a:pt x="464738" y="331964"/>
                        <a:pt x="464738" y="446142"/>
                      </a:cubicBezTo>
                      <a:lnTo>
                        <a:pt x="463902" y="463650"/>
                      </a:lnTo>
                      <a:lnTo>
                        <a:pt x="464132" y="463880"/>
                      </a:lnTo>
                      <a:lnTo>
                        <a:pt x="463891" y="463892"/>
                      </a:lnTo>
                      <a:lnTo>
                        <a:pt x="463879" y="464132"/>
                      </a:lnTo>
                      <a:lnTo>
                        <a:pt x="463650" y="463903"/>
                      </a:lnTo>
                      <a:close/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CC6BEB5-DA1F-4F9E-BA5D-8F892A0FB8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5400000" flipH="1">
                  <a:off x="959170" y="958515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300EB9-093C-4C32-A212-821D7AC08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0800000" flipH="1" flipV="1">
                <a:off x="999771" y="932104"/>
                <a:ext cx="864005" cy="1032464"/>
                <a:chOff x="2207971" y="2384401"/>
                <a:chExt cx="864005" cy="1032464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FC97B3C-CF0E-4C93-AA39-7A677A12C5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2207971" y="2856305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943F14E-6185-4A31-8318-2088A05F5C9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>
                  <a:off x="2607238" y="2688467"/>
                  <a:ext cx="464738" cy="464738"/>
                </a:xfrm>
                <a:custGeom>
                  <a:avLst/>
                  <a:gdLst>
                    <a:gd name="connsiteX0" fmla="*/ 446142 w 464738"/>
                    <a:gd name="connsiteY0" fmla="*/ 464738 h 464738"/>
                    <a:gd name="connsiteX1" fmla="*/ 130673 w 464738"/>
                    <a:gd name="connsiteY1" fmla="*/ 334066 h 464738"/>
                    <a:gd name="connsiteX2" fmla="*/ 0 w 464738"/>
                    <a:gd name="connsiteY2" fmla="*/ 18596 h 464738"/>
                    <a:gd name="connsiteX3" fmla="*/ 836 w 464738"/>
                    <a:gd name="connsiteY3" fmla="*/ 1089 h 464738"/>
                    <a:gd name="connsiteX4" fmla="*/ 606 w 464738"/>
                    <a:gd name="connsiteY4" fmla="*/ 859 h 464738"/>
                    <a:gd name="connsiteX5" fmla="*/ 848 w 464738"/>
                    <a:gd name="connsiteY5" fmla="*/ 848 h 464738"/>
                    <a:gd name="connsiteX6" fmla="*/ 859 w 464738"/>
                    <a:gd name="connsiteY6" fmla="*/ 606 h 464738"/>
                    <a:gd name="connsiteX7" fmla="*/ 1089 w 464738"/>
                    <a:gd name="connsiteY7" fmla="*/ 836 h 464738"/>
                    <a:gd name="connsiteX8" fmla="*/ 18596 w 464738"/>
                    <a:gd name="connsiteY8" fmla="*/ 0 h 464738"/>
                    <a:gd name="connsiteX9" fmla="*/ 334066 w 464738"/>
                    <a:gd name="connsiteY9" fmla="*/ 130672 h 464738"/>
                    <a:gd name="connsiteX10" fmla="*/ 464738 w 464738"/>
                    <a:gd name="connsiteY10" fmla="*/ 446142 h 464738"/>
                    <a:gd name="connsiteX11" fmla="*/ 463902 w 464738"/>
                    <a:gd name="connsiteY11" fmla="*/ 463650 h 464738"/>
                    <a:gd name="connsiteX12" fmla="*/ 464132 w 464738"/>
                    <a:gd name="connsiteY12" fmla="*/ 463880 h 464738"/>
                    <a:gd name="connsiteX13" fmla="*/ 463891 w 464738"/>
                    <a:gd name="connsiteY13" fmla="*/ 463892 h 464738"/>
                    <a:gd name="connsiteX14" fmla="*/ 463879 w 464738"/>
                    <a:gd name="connsiteY14" fmla="*/ 464132 h 464738"/>
                    <a:gd name="connsiteX15" fmla="*/ 463650 w 464738"/>
                    <a:gd name="connsiteY15" fmla="*/ 463903 h 4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8" h="464738">
                      <a:moveTo>
                        <a:pt x="446142" y="464738"/>
                      </a:moveTo>
                      <a:cubicBezTo>
                        <a:pt x="331965" y="464738"/>
                        <a:pt x="217787" y="421181"/>
                        <a:pt x="130673" y="334066"/>
                      </a:cubicBezTo>
                      <a:cubicBezTo>
                        <a:pt x="43558" y="246952"/>
                        <a:pt x="1" y="132774"/>
                        <a:pt x="0" y="18596"/>
                      </a:cubicBezTo>
                      <a:lnTo>
                        <a:pt x="836" y="1089"/>
                      </a:lnTo>
                      <a:lnTo>
                        <a:pt x="606" y="859"/>
                      </a:lnTo>
                      <a:lnTo>
                        <a:pt x="848" y="848"/>
                      </a:lnTo>
                      <a:lnTo>
                        <a:pt x="859" y="606"/>
                      </a:lnTo>
                      <a:lnTo>
                        <a:pt x="1089" y="836"/>
                      </a:lnTo>
                      <a:lnTo>
                        <a:pt x="18596" y="0"/>
                      </a:lnTo>
                      <a:cubicBezTo>
                        <a:pt x="132774" y="0"/>
                        <a:pt x="246951" y="43557"/>
                        <a:pt x="334066" y="130672"/>
                      </a:cubicBezTo>
                      <a:cubicBezTo>
                        <a:pt x="421181" y="217787"/>
                        <a:pt x="464738" y="331964"/>
                        <a:pt x="464738" y="446142"/>
                      </a:cubicBezTo>
                      <a:lnTo>
                        <a:pt x="463902" y="463650"/>
                      </a:lnTo>
                      <a:lnTo>
                        <a:pt x="464132" y="463880"/>
                      </a:lnTo>
                      <a:lnTo>
                        <a:pt x="463891" y="463892"/>
                      </a:lnTo>
                      <a:lnTo>
                        <a:pt x="463879" y="464132"/>
                      </a:lnTo>
                      <a:lnTo>
                        <a:pt x="463650" y="463903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3B56658-371E-446B-B30D-D4EA2A88A9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2440769" y="2384401"/>
                  <a:ext cx="313009" cy="1032464"/>
                  <a:chOff x="2440769" y="2384401"/>
                  <a:chExt cx="313009" cy="1032464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068979FB-2943-4091-A490-D9F8695DF0D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2440769" y="2516865"/>
                    <a:ext cx="0" cy="90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378C39C-3FC0-4521-8336-33A86391920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8100000" flipH="1">
                    <a:off x="2753778" y="2384401"/>
                    <a:ext cx="0" cy="90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C6951D-2EAF-4333-B8A8-F473DC3B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437136" y="649304"/>
              <a:ext cx="388541" cy="388541"/>
              <a:chOff x="5752675" y="5440856"/>
              <a:chExt cx="388541" cy="38854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3E77698-5758-433A-9DF3-3BE43B6FB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5800801" y="5488982"/>
                <a:ext cx="340415" cy="3404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47FF7F-75A9-438D-8BA7-428BF7697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52675" y="5440856"/>
                <a:ext cx="340415" cy="34041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9E1AA4-BEA0-226B-F6B9-B884DEC82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1079499"/>
            <a:ext cx="4457200" cy="46894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  <a:cs typeface="Aharoni" panose="02010803020104030203" pitchFamily="2" charset="-79"/>
              </a:rPr>
              <a:t>Artigo 205 da Constituição Federal da republica Federativa do Brasil dispõe:</a:t>
            </a:r>
          </a:p>
          <a:p>
            <a:pPr marL="0" indent="0">
              <a:buNone/>
            </a:pPr>
            <a:endParaRPr lang="pt-BR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t-BR" b="1" dirty="0">
                <a:latin typeface="Abadi" panose="020B0604020104020204" pitchFamily="34" charset="0"/>
                <a:cs typeface="Aharoni" panose="02010803020104030203" pitchFamily="2" charset="-79"/>
              </a:rPr>
              <a:t>“</a:t>
            </a:r>
            <a:r>
              <a:rPr lang="pt-BR" b="0" i="0" dirty="0"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A educação, direito de todos e dever do Estado e da família, será promovida e incentivada com a colaboração da sociedade, </a:t>
            </a:r>
            <a:r>
              <a:rPr lang="pt-BR" b="1" i="0" dirty="0"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visando ao pleno desenvolvimento da pessoa, seu preparo para o exercício da </a:t>
            </a:r>
            <a:r>
              <a:rPr lang="pt-BR" b="1" i="0" u="sng" dirty="0"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cidadania </a:t>
            </a:r>
            <a:r>
              <a:rPr lang="pt-BR" b="0" i="0" dirty="0"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e sua </a:t>
            </a:r>
            <a:r>
              <a:rPr lang="pt-BR" b="1" i="0" dirty="0"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qualificação para o trabalho</a:t>
            </a:r>
            <a:r>
              <a:rPr lang="pt-BR" b="0" i="0" dirty="0"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.”</a:t>
            </a:r>
            <a:endParaRPr lang="pt-BR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170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1F5B39-7713-0E38-31A3-9041451F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pt-BR" b="1" dirty="0">
                <a:latin typeface="Abadi" panose="020B0604020104020204" pitchFamily="34" charset="0"/>
              </a:rPr>
              <a:t>1. Exemplos de práticas de cidadania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97686A-458A-5095-E3B6-C3E5DDE2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3163808"/>
            <a:ext cx="4457701" cy="228457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FED72-605D-BAC2-387A-159539D1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0" dirty="0">
                <a:effectLst/>
                <a:latin typeface="Abadi" panose="020B0604020104020204" pitchFamily="34" charset="0"/>
              </a:rPr>
              <a:t> NO TRANSITO - </a:t>
            </a:r>
            <a:r>
              <a:rPr lang="pt-BR" i="0" dirty="0">
                <a:effectLst/>
                <a:latin typeface="Abadi" panose="020B0604020104020204" pitchFamily="34" charset="0"/>
              </a:rPr>
              <a:t>É preciso é preciso exercer a cidadania, quer como pedestre, quer como condutor, ou passageiros: Atravessando em passarelas ou faixas de pedestres;  </a:t>
            </a:r>
            <a:r>
              <a:rPr lang="pt-BR" dirty="0">
                <a:latin typeface="Abadi" panose="020B0604020104020204" pitchFamily="34" charset="0"/>
              </a:rPr>
              <a:t>R</a:t>
            </a:r>
            <a:r>
              <a:rPr lang="pt-BR" i="0" dirty="0">
                <a:effectLst/>
                <a:latin typeface="Abadi" panose="020B0604020104020204" pitchFamily="34" charset="0"/>
              </a:rPr>
              <a:t>espeitando os pedestre durante o percurso em faixas; </a:t>
            </a:r>
            <a:r>
              <a:rPr lang="pt-BR" i="0" dirty="0" err="1">
                <a:effectLst/>
                <a:latin typeface="Abadi" panose="020B0604020104020204" pitchFamily="34" charset="0"/>
              </a:rPr>
              <a:t>uUar</a:t>
            </a:r>
            <a:r>
              <a:rPr lang="pt-BR" i="0" dirty="0">
                <a:effectLst/>
                <a:latin typeface="Abadi" panose="020B0604020104020204" pitchFamily="34" charset="0"/>
              </a:rPr>
              <a:t> cintos de seguranças; Não dirigir alcoolizado; </a:t>
            </a:r>
            <a:r>
              <a:rPr lang="pt-BR" dirty="0">
                <a:latin typeface="Abadi" panose="020B0604020104020204" pitchFamily="34" charset="0"/>
              </a:rPr>
              <a:t>O</a:t>
            </a:r>
            <a:r>
              <a:rPr lang="pt-BR" i="0" dirty="0">
                <a:effectLst/>
                <a:latin typeface="Abadi" panose="020B0604020104020204" pitchFamily="34" charset="0"/>
              </a:rPr>
              <a:t>bedecer os sinais de trânsito, etc...</a:t>
            </a:r>
          </a:p>
          <a:p>
            <a:endParaRPr lang="pt-BR" b="0" i="0" dirty="0">
              <a:effectLst/>
              <a:latin typeface="Open Sans" panose="020B0606030504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092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23F2E5-FC59-2230-2BCC-61209B2E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pt-BR" b="1" dirty="0">
                <a:latin typeface="Abadi" panose="020B0604020104020204" pitchFamily="34" charset="0"/>
              </a:rPr>
              <a:t>2. Exemplos de práticas de cidadania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6A1955-5885-4E6C-0328-685098BBE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2957639"/>
            <a:ext cx="4457701" cy="269690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E233C8-FA4B-5D7D-F75A-D8238FDD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badi" panose="020B0604020104020204" pitchFamily="34" charset="0"/>
              </a:rPr>
              <a:t>COBRAR PROMESSAS POLÍTICAS: </a:t>
            </a:r>
            <a:r>
              <a:rPr lang="pt-BR" b="0" i="0" dirty="0">
                <a:effectLst/>
                <a:latin typeface="Abadi" panose="020B0604020104020204" pitchFamily="34" charset="0"/>
              </a:rPr>
              <a:t>Além de poder contribuir com a democracia e ter participação direta nas decisões políticas do país, todo cidadão pode acompanhar o decorrer do mandato de determinado candidato e verificar se tudo que foi prometido em campanha eleitoral está sendo cumprido.</a:t>
            </a:r>
          </a:p>
          <a:p>
            <a:pPr marL="0" indent="0">
              <a:buNone/>
            </a:pPr>
            <a:r>
              <a:rPr lang="pt-BR" b="0" i="0" dirty="0">
                <a:effectLst/>
                <a:latin typeface="Abadi" panose="020B0604020104020204" pitchFamily="34" charset="0"/>
              </a:rPr>
              <a:t>Essa atitude pode representar uma luta pela educação, pela saúde ou por outros direitos garantidos à população pela Constituição Federal Brasileira.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37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9130A0-C4FE-756E-10F5-677F43F6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pt-BR" b="1" dirty="0">
                <a:latin typeface="Abadi" panose="020B0604020104020204" pitchFamily="34" charset="0"/>
              </a:rPr>
              <a:t>3. Exemplos de práticas de cidadania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0CCF1E-E0FB-CB16-4008-74173DDC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2843213"/>
            <a:ext cx="3136901" cy="292576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6EFD8-47D2-E220-1071-170296D1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782" y="987423"/>
            <a:ext cx="6144230" cy="4781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b="0" i="0" dirty="0">
                <a:effectLst/>
                <a:latin typeface="Abadi" panose="020B0604020104020204" pitchFamily="34" charset="0"/>
              </a:rPr>
              <a:t>SERVIÇOS PUBLICOS IGUALITÁRIO: Todo cidadão tem direito à adequada prestação de serviços por parte de agentes e prestadores de serviço público.</a:t>
            </a:r>
          </a:p>
          <a:p>
            <a:pPr marL="0" indent="0">
              <a:buNone/>
            </a:pPr>
            <a:r>
              <a:rPr lang="pt-BR" sz="2400" b="0" i="0" dirty="0">
                <a:effectLst/>
                <a:latin typeface="Abadi" panose="020B0604020104020204" pitchFamily="34" charset="0"/>
              </a:rPr>
              <a:t>Isso inclui a igualdade no tratamento de usuários (sendo proibida qualquer forma de discriminação), e a previsão de tempo máximo de espera para atendimento, dentre outros.</a:t>
            </a:r>
          </a:p>
          <a:p>
            <a:pPr marL="0" indent="0">
              <a:buNone/>
            </a:pPr>
            <a:r>
              <a:rPr lang="pt-BR" sz="2400" b="0" i="0" dirty="0">
                <a:effectLst/>
                <a:latin typeface="Abadi" panose="020B0604020104020204" pitchFamily="34" charset="0"/>
              </a:rPr>
              <a:t>Os serviços públicos garantidos por lei aos cidadãos incluem, por exemplo, </a:t>
            </a:r>
            <a:r>
              <a:rPr lang="pt-BR" sz="2400" b="1" i="0" dirty="0">
                <a:effectLst/>
                <a:latin typeface="Abadi" panose="020B0604020104020204" pitchFamily="34" charset="0"/>
              </a:rPr>
              <a:t>saúde e educação</a:t>
            </a:r>
            <a:r>
              <a:rPr lang="pt-BR" sz="2400" b="0" i="0" dirty="0">
                <a:effectLst/>
                <a:latin typeface="Abadi" panose="020B0604020104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49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DDACE2-028F-56B0-D681-AFD0C40F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anchor="ctr">
            <a:normAutofit/>
          </a:bodyPr>
          <a:lstStyle/>
          <a:p>
            <a:pPr algn="ctr"/>
            <a:r>
              <a:rPr lang="pt-BR" b="1" dirty="0">
                <a:latin typeface="Abadi" panose="020B0604020104020204" pitchFamily="34" charset="0"/>
              </a:rPr>
              <a:t>4. Exemplos de práticas de cidadania</a:t>
            </a:r>
            <a:endParaRPr lang="pt-BR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7CDBD6-BCED-BDCA-D206-18E53082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703" y="266700"/>
            <a:ext cx="6558309" cy="3201962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pt-BR" dirty="0">
                <a:latin typeface="Abadi" panose="020B0604020104020204" pitchFamily="34" charset="0"/>
              </a:rPr>
              <a:t>RESPEITO AO PRÓXIMO: </a:t>
            </a:r>
            <a:r>
              <a:rPr lang="pt-BR" b="0" i="0" dirty="0">
                <a:effectLst/>
                <a:latin typeface="Abadi" panose="020B0604020104020204" pitchFamily="34" charset="0"/>
              </a:rPr>
              <a:t>Cada cidadão deve ter o bom senso de saber que se suas atitudes implicam prejuízo de outro cidadão, ela passa a ser desrespeitosa.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BR" b="0" i="0" dirty="0">
                <a:effectLst/>
                <a:latin typeface="Abadi" panose="020B0604020104020204" pitchFamily="34" charset="0"/>
              </a:rPr>
              <a:t>O </a:t>
            </a:r>
            <a:r>
              <a:rPr lang="pt-BR" b="1" i="0" dirty="0">
                <a:effectLst/>
                <a:latin typeface="Abadi" panose="020B0604020104020204" pitchFamily="34" charset="0"/>
              </a:rPr>
              <a:t>respeito ao próximo</a:t>
            </a:r>
            <a:r>
              <a:rPr lang="pt-BR" b="0" i="0" dirty="0">
                <a:effectLst/>
                <a:latin typeface="Abadi" panose="020B0604020104020204" pitchFamily="34" charset="0"/>
              </a:rPr>
              <a:t> é um exemplo de como exercer a cidadania no dia a dia e abrange a igualdade de tratamento, independentemente de etnia, sexo, condição social ou idade.</a:t>
            </a:r>
          </a:p>
          <a:p>
            <a:pPr marL="0" indent="0">
              <a:lnSpc>
                <a:spcPct val="115000"/>
              </a:lnSpc>
              <a:buNone/>
            </a:pPr>
            <a:endParaRPr lang="pt-BR" sz="1700" dirty="0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33295B84-44C2-4474-8AB4-C8A073E60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3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956087-43D5-4E5A-1582-F8BFED6B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9" y="4146812"/>
            <a:ext cx="2577600" cy="20330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B4CA0C-1A0F-CA1D-A7FF-F67CC8A7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63" y="4231789"/>
            <a:ext cx="2577600" cy="18630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2D05D0-94BF-1070-7372-4BF6DD6DA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87" y="4315276"/>
            <a:ext cx="2577600" cy="1696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52BD33-5CCA-0DB8-2AE3-5F7156924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412" y="4386829"/>
            <a:ext cx="2577600" cy="15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DACE2-028F-56B0-D681-AFD0C40F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badi" panose="020B0604020104020204" pitchFamily="34" charset="0"/>
              </a:rPr>
              <a:t>5. Exemplos de práticas de cidadania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7CDBD6-BCED-BDCA-D206-18E53082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6680200" cy="397827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latin typeface="Abadi" panose="020B0604020104020204" pitchFamily="34" charset="0"/>
              </a:rPr>
              <a:t>Não destruir o patrimônio publico: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O patrimônio público consiste em bens e direitos de valor artístico, econômico estético, histórico ou turístico, pertencentes a pessoas jurídicas de direito público ou de uso público.</a:t>
            </a:r>
            <a:endParaRPr lang="pt-BR" sz="24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990A84-2C34-D958-EB63-775EBD0C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1790558"/>
            <a:ext cx="3517900" cy="38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40711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220</TotalTime>
  <Words>741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Abadi</vt:lpstr>
      <vt:lpstr>Aharoni</vt:lpstr>
      <vt:lpstr>Arial</vt:lpstr>
      <vt:lpstr>Arial</vt:lpstr>
      <vt:lpstr>Avenir Next LT Pro Light</vt:lpstr>
      <vt:lpstr>Open Sans</vt:lpstr>
      <vt:lpstr>Rockwell Nova Light</vt:lpstr>
      <vt:lpstr>Wingdings</vt:lpstr>
      <vt:lpstr>LeafVTI</vt:lpstr>
      <vt:lpstr>Apresentação do PowerPoint</vt:lpstr>
      <vt:lpstr>  O Tribunal Regional Eleitoral da Bahia – TER-BA, por meio da Escola Judiciária Eleitoral - EJE, firmou parceria com a Secretaria da Educação do Estado da Bahia, por meio da Superintendência de Políticas Públicas para educação básica – SUPED/DIREB, com o intuito de desenvolver as ações do projeto “#partiumudar”, voltado para os estudantes do ensino médio das unidades escolares da rede estadual selecionadas.</vt:lpstr>
      <vt:lpstr>Educação e cidadania  APOio: Colegiado do curso de direito </vt:lpstr>
      <vt:lpstr>CIDADANIA</vt:lpstr>
      <vt:lpstr>1. Exemplos de práticas de cidadania</vt:lpstr>
      <vt:lpstr>2. Exemplos de práticas de cidadania</vt:lpstr>
      <vt:lpstr>3. Exemplos de práticas de cidadania</vt:lpstr>
      <vt:lpstr>4. Exemplos de práticas de cidadania</vt:lpstr>
      <vt:lpstr>5. Exemplos de práticas de cidadania</vt:lpstr>
      <vt:lpstr>7. Exemplos de práticas de cidadania</vt:lpstr>
      <vt:lpstr>QUEM PODE VOTAR?</vt:lpstr>
      <vt:lpstr>Alistamento eleitoral</vt:lpstr>
      <vt:lpstr>Voto no brasil</vt:lpstr>
      <vt:lpstr>Regularidade eleitoral como requisito</vt:lpstr>
      <vt:lpstr>você faz a diferença!</vt:lpstr>
      <vt:lpstr>CAMPANHA JOVEM ELEITOR:  https://www.youtube.com/watch?v=cr3nl5rnowu&amp;t=1s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De Oliveira Torres De Sa</dc:creator>
  <cp:lastModifiedBy>Mariana De Oliveira Torres De Sa</cp:lastModifiedBy>
  <cp:revision>26</cp:revision>
  <dcterms:created xsi:type="dcterms:W3CDTF">2022-07-19T17:07:50Z</dcterms:created>
  <dcterms:modified xsi:type="dcterms:W3CDTF">2022-07-20T18:49:57Z</dcterms:modified>
</cp:coreProperties>
</file>